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1" r:id="rId8"/>
    <p:sldId id="263" r:id="rId9"/>
    <p:sldId id="264" r:id="rId10"/>
    <p:sldId id="265" r:id="rId11"/>
    <p:sldId id="269" r:id="rId12"/>
    <p:sldId id="267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3ED22-921A-4F83-9B36-94BE5FDFFAAE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601A51E-F74A-4DE0-9797-7D6322817349}">
      <dgm:prSet phldrT="[Text]" custT="1"/>
      <dgm:spPr/>
      <dgm:t>
        <a:bodyPr/>
        <a:lstStyle/>
        <a:p>
          <a:r>
            <a:rPr lang="id-ID" sz="5400" b="1" i="0" smtClean="0"/>
            <a:t>KOPERASI PRIMER</a:t>
          </a:r>
          <a:endParaRPr lang="id-ID" sz="5400" b="1" i="0" dirty="0"/>
        </a:p>
      </dgm:t>
    </dgm:pt>
    <dgm:pt modelId="{C423D974-0B4B-4608-A336-7021A4530244}" type="parTrans" cxnId="{587790E7-6D48-4E6D-9BD0-AB2EFAB28DEB}">
      <dgm:prSet/>
      <dgm:spPr/>
      <dgm:t>
        <a:bodyPr/>
        <a:lstStyle/>
        <a:p>
          <a:endParaRPr lang="id-ID"/>
        </a:p>
      </dgm:t>
    </dgm:pt>
    <dgm:pt modelId="{3161545D-87FC-4603-BA15-CECBBCA58306}" type="sibTrans" cxnId="{587790E7-6D48-4E6D-9BD0-AB2EFAB28DEB}">
      <dgm:prSet/>
      <dgm:spPr/>
      <dgm:t>
        <a:bodyPr/>
        <a:lstStyle/>
        <a:p>
          <a:endParaRPr lang="id-ID"/>
        </a:p>
      </dgm:t>
    </dgm:pt>
    <dgm:pt modelId="{7E93E3B4-869A-4362-AC46-4BC22387133C}">
      <dgm:prSet phldrT="[Text]" custT="1"/>
      <dgm:spPr/>
      <dgm:t>
        <a:bodyPr/>
        <a:lstStyle/>
        <a:p>
          <a:r>
            <a:rPr lang="id-ID" sz="2400" dirty="0" smtClean="0"/>
            <a:t>Koperasi yang beranggotakan orang per orang</a:t>
          </a:r>
          <a:endParaRPr lang="id-ID" sz="2400" dirty="0"/>
        </a:p>
      </dgm:t>
    </dgm:pt>
    <dgm:pt modelId="{7DF19BBD-D709-49E6-9A52-5EB7412E5EEC}" type="parTrans" cxnId="{C381184E-FC35-42E9-BB79-7F5A6D355C2F}">
      <dgm:prSet/>
      <dgm:spPr/>
      <dgm:t>
        <a:bodyPr/>
        <a:lstStyle/>
        <a:p>
          <a:endParaRPr lang="id-ID"/>
        </a:p>
      </dgm:t>
    </dgm:pt>
    <dgm:pt modelId="{F01A2FC6-6321-49EC-B059-5F814F8F0FFB}" type="sibTrans" cxnId="{C381184E-FC35-42E9-BB79-7F5A6D355C2F}">
      <dgm:prSet/>
      <dgm:spPr/>
      <dgm:t>
        <a:bodyPr/>
        <a:lstStyle/>
        <a:p>
          <a:endParaRPr lang="id-ID"/>
        </a:p>
      </dgm:t>
    </dgm:pt>
    <dgm:pt modelId="{D88E78D1-E1CD-4AD7-A1BF-EBDBB48D9CBA}">
      <dgm:prSet phldrT="[Text]" custT="1"/>
      <dgm:spPr/>
      <dgm:t>
        <a:bodyPr/>
        <a:lstStyle/>
        <a:p>
          <a:r>
            <a:rPr lang="id-ID" sz="2400" dirty="0" smtClean="0"/>
            <a:t>Dibentuk oleh sekurang-kurangnya 20 orang</a:t>
          </a:r>
          <a:endParaRPr lang="id-ID" sz="2400" dirty="0"/>
        </a:p>
      </dgm:t>
    </dgm:pt>
    <dgm:pt modelId="{F494EDBD-82A5-4792-8366-CC2E52F5AAAC}" type="parTrans" cxnId="{A14E4E5C-108F-4EB1-A15D-D9BCAD83B365}">
      <dgm:prSet/>
      <dgm:spPr/>
      <dgm:t>
        <a:bodyPr/>
        <a:lstStyle/>
        <a:p>
          <a:endParaRPr lang="id-ID"/>
        </a:p>
      </dgm:t>
    </dgm:pt>
    <dgm:pt modelId="{A952AE9F-9092-4935-899A-BDAF88EB2283}" type="sibTrans" cxnId="{A14E4E5C-108F-4EB1-A15D-D9BCAD83B365}">
      <dgm:prSet/>
      <dgm:spPr/>
      <dgm:t>
        <a:bodyPr/>
        <a:lstStyle/>
        <a:p>
          <a:endParaRPr lang="id-ID"/>
        </a:p>
      </dgm:t>
    </dgm:pt>
    <dgm:pt modelId="{B24F37B1-BA72-434C-B48B-6ADEE5B0972B}">
      <dgm:prSet phldrT="[Text]" custT="1"/>
      <dgm:spPr/>
      <dgm:t>
        <a:bodyPr/>
        <a:lstStyle/>
        <a:p>
          <a:r>
            <a:rPr lang="id-ID" sz="5400" b="1" smtClean="0"/>
            <a:t>KOPERASI SEKUNDER</a:t>
          </a:r>
          <a:endParaRPr lang="id-ID" sz="5400" b="1" dirty="0"/>
        </a:p>
      </dgm:t>
    </dgm:pt>
    <dgm:pt modelId="{88666295-DBEF-4E56-A74A-9229498DCBF9}" type="parTrans" cxnId="{5ACC7C9F-4512-4CCC-8E9B-1297BC54ABC9}">
      <dgm:prSet/>
      <dgm:spPr/>
      <dgm:t>
        <a:bodyPr/>
        <a:lstStyle/>
        <a:p>
          <a:endParaRPr lang="id-ID"/>
        </a:p>
      </dgm:t>
    </dgm:pt>
    <dgm:pt modelId="{A986D846-531E-4A0F-A35C-E4E74C0D50AB}" type="sibTrans" cxnId="{5ACC7C9F-4512-4CCC-8E9B-1297BC54ABC9}">
      <dgm:prSet/>
      <dgm:spPr/>
      <dgm:t>
        <a:bodyPr/>
        <a:lstStyle/>
        <a:p>
          <a:endParaRPr lang="id-ID"/>
        </a:p>
      </dgm:t>
    </dgm:pt>
    <dgm:pt modelId="{4B4C0D35-A004-4475-8224-B80AE6AA8A0E}">
      <dgm:prSet phldrT="[Text]" custT="1"/>
      <dgm:spPr/>
      <dgm:t>
        <a:bodyPr/>
        <a:lstStyle/>
        <a:p>
          <a:r>
            <a:rPr lang="id-ID" sz="2400" dirty="0" smtClean="0"/>
            <a:t>Koperasi yang beranggotakan badan-badan hukum koperasi</a:t>
          </a:r>
          <a:endParaRPr lang="id-ID" sz="2400" dirty="0"/>
        </a:p>
      </dgm:t>
    </dgm:pt>
    <dgm:pt modelId="{89C49EE6-59AA-40BB-9D1B-D5B257A08679}" type="parTrans" cxnId="{8DC77F8D-0059-4406-B3DA-031AECD1256C}">
      <dgm:prSet/>
      <dgm:spPr/>
      <dgm:t>
        <a:bodyPr/>
        <a:lstStyle/>
        <a:p>
          <a:endParaRPr lang="id-ID"/>
        </a:p>
      </dgm:t>
    </dgm:pt>
    <dgm:pt modelId="{841D61D7-17A6-4C03-AA9B-920F774D35E8}" type="sibTrans" cxnId="{8DC77F8D-0059-4406-B3DA-031AECD1256C}">
      <dgm:prSet/>
      <dgm:spPr/>
      <dgm:t>
        <a:bodyPr/>
        <a:lstStyle/>
        <a:p>
          <a:endParaRPr lang="id-ID"/>
        </a:p>
      </dgm:t>
    </dgm:pt>
    <dgm:pt modelId="{9712B30E-C995-4B2E-92D6-A27114767B5B}">
      <dgm:prSet phldrT="[Text]" custT="1"/>
      <dgm:spPr/>
      <dgm:t>
        <a:bodyPr/>
        <a:lstStyle/>
        <a:p>
          <a:r>
            <a:rPr lang="id-ID" sz="2400" dirty="0" smtClean="0"/>
            <a:t>Dibentuk oleh sekurang-kurangnya 3 koperasi yang telah berbadan hukum</a:t>
          </a:r>
          <a:endParaRPr lang="id-ID" sz="2400" dirty="0"/>
        </a:p>
      </dgm:t>
    </dgm:pt>
    <dgm:pt modelId="{AB54A595-C166-44F1-B491-42D3942A91FB}" type="parTrans" cxnId="{5D5FC0E3-59AE-4C39-9690-C38E672D4A84}">
      <dgm:prSet/>
      <dgm:spPr/>
      <dgm:t>
        <a:bodyPr/>
        <a:lstStyle/>
        <a:p>
          <a:endParaRPr lang="id-ID"/>
        </a:p>
      </dgm:t>
    </dgm:pt>
    <dgm:pt modelId="{336163F1-04E9-4489-8E7D-345F3374F1EA}" type="sibTrans" cxnId="{5D5FC0E3-59AE-4C39-9690-C38E672D4A84}">
      <dgm:prSet/>
      <dgm:spPr/>
      <dgm:t>
        <a:bodyPr/>
        <a:lstStyle/>
        <a:p>
          <a:endParaRPr lang="id-ID"/>
        </a:p>
      </dgm:t>
    </dgm:pt>
    <dgm:pt modelId="{B1085051-370B-4544-AA99-B58A12B4F4FD}" type="pres">
      <dgm:prSet presAssocID="{5E63ED22-921A-4F83-9B36-94BE5FDFFA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9BA032D-74CE-424B-BA43-CC014AB99211}" type="pres">
      <dgm:prSet presAssocID="{C601A51E-F74A-4DE0-9797-7D6322817349}" presName="linNode" presStyleCnt="0"/>
      <dgm:spPr/>
      <dgm:t>
        <a:bodyPr/>
        <a:lstStyle/>
        <a:p>
          <a:endParaRPr lang="id-ID"/>
        </a:p>
      </dgm:t>
    </dgm:pt>
    <dgm:pt modelId="{F311D623-1B38-43A0-8243-34EAAC68D6BD}" type="pres">
      <dgm:prSet presAssocID="{C601A51E-F74A-4DE0-9797-7D63228173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AB92D5-3270-4B4B-8D9A-2AA2E04442BB}" type="pres">
      <dgm:prSet presAssocID="{C601A51E-F74A-4DE0-9797-7D63228173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7AEF89-4A58-4708-9BB7-F5CBE98A39D9}" type="pres">
      <dgm:prSet presAssocID="{3161545D-87FC-4603-BA15-CECBBCA58306}" presName="spacing" presStyleCnt="0"/>
      <dgm:spPr/>
      <dgm:t>
        <a:bodyPr/>
        <a:lstStyle/>
        <a:p>
          <a:endParaRPr lang="id-ID"/>
        </a:p>
      </dgm:t>
    </dgm:pt>
    <dgm:pt modelId="{04DD19C2-F375-4F5C-AA88-47BD7295C10F}" type="pres">
      <dgm:prSet presAssocID="{B24F37B1-BA72-434C-B48B-6ADEE5B0972B}" presName="linNode" presStyleCnt="0"/>
      <dgm:spPr/>
      <dgm:t>
        <a:bodyPr/>
        <a:lstStyle/>
        <a:p>
          <a:endParaRPr lang="id-ID"/>
        </a:p>
      </dgm:t>
    </dgm:pt>
    <dgm:pt modelId="{2618A689-985F-4B0D-90AC-47D4F4372647}" type="pres">
      <dgm:prSet presAssocID="{B24F37B1-BA72-434C-B48B-6ADEE5B0972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39E4F4-0252-4EE0-995A-183733AA283F}" type="pres">
      <dgm:prSet presAssocID="{B24F37B1-BA72-434C-B48B-6ADEE5B0972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857C750-2F2B-48CF-AFB2-155A9970EE01}" type="presOf" srcId="{4B4C0D35-A004-4475-8224-B80AE6AA8A0E}" destId="{C239E4F4-0252-4EE0-995A-183733AA283F}" srcOrd="0" destOrd="0" presId="urn:microsoft.com/office/officeart/2005/8/layout/vList6"/>
    <dgm:cxn modelId="{0D8B44D6-3AE8-4519-AF0B-6B27138D314A}" type="presOf" srcId="{C601A51E-F74A-4DE0-9797-7D6322817349}" destId="{F311D623-1B38-43A0-8243-34EAAC68D6BD}" srcOrd="0" destOrd="0" presId="urn:microsoft.com/office/officeart/2005/8/layout/vList6"/>
    <dgm:cxn modelId="{A14E4E5C-108F-4EB1-A15D-D9BCAD83B365}" srcId="{C601A51E-F74A-4DE0-9797-7D6322817349}" destId="{D88E78D1-E1CD-4AD7-A1BF-EBDBB48D9CBA}" srcOrd="1" destOrd="0" parTransId="{F494EDBD-82A5-4792-8366-CC2E52F5AAAC}" sibTransId="{A952AE9F-9092-4935-899A-BDAF88EB2283}"/>
    <dgm:cxn modelId="{F573EEFE-4730-4C8C-8558-FB60035CABAC}" type="presOf" srcId="{D88E78D1-E1CD-4AD7-A1BF-EBDBB48D9CBA}" destId="{E5AB92D5-3270-4B4B-8D9A-2AA2E04442BB}" srcOrd="0" destOrd="1" presId="urn:microsoft.com/office/officeart/2005/8/layout/vList6"/>
    <dgm:cxn modelId="{0E1C3324-8834-4CA4-BBFF-D781A2FCAA7B}" type="presOf" srcId="{5E63ED22-921A-4F83-9B36-94BE5FDFFAAE}" destId="{B1085051-370B-4544-AA99-B58A12B4F4FD}" srcOrd="0" destOrd="0" presId="urn:microsoft.com/office/officeart/2005/8/layout/vList6"/>
    <dgm:cxn modelId="{587790E7-6D48-4E6D-9BD0-AB2EFAB28DEB}" srcId="{5E63ED22-921A-4F83-9B36-94BE5FDFFAAE}" destId="{C601A51E-F74A-4DE0-9797-7D6322817349}" srcOrd="0" destOrd="0" parTransId="{C423D974-0B4B-4608-A336-7021A4530244}" sibTransId="{3161545D-87FC-4603-BA15-CECBBCA58306}"/>
    <dgm:cxn modelId="{C381184E-FC35-42E9-BB79-7F5A6D355C2F}" srcId="{C601A51E-F74A-4DE0-9797-7D6322817349}" destId="{7E93E3B4-869A-4362-AC46-4BC22387133C}" srcOrd="0" destOrd="0" parTransId="{7DF19BBD-D709-49E6-9A52-5EB7412E5EEC}" sibTransId="{F01A2FC6-6321-49EC-B059-5F814F8F0FFB}"/>
    <dgm:cxn modelId="{70ADA586-8A3D-42B4-86D4-016D1DA98522}" type="presOf" srcId="{B24F37B1-BA72-434C-B48B-6ADEE5B0972B}" destId="{2618A689-985F-4B0D-90AC-47D4F4372647}" srcOrd="0" destOrd="0" presId="urn:microsoft.com/office/officeart/2005/8/layout/vList6"/>
    <dgm:cxn modelId="{4B66FC69-071A-4F5D-A374-A1E001A22A06}" type="presOf" srcId="{9712B30E-C995-4B2E-92D6-A27114767B5B}" destId="{C239E4F4-0252-4EE0-995A-183733AA283F}" srcOrd="0" destOrd="1" presId="urn:microsoft.com/office/officeart/2005/8/layout/vList6"/>
    <dgm:cxn modelId="{0A3B6A00-6935-48D7-903E-0D448C109C49}" type="presOf" srcId="{7E93E3B4-869A-4362-AC46-4BC22387133C}" destId="{E5AB92D5-3270-4B4B-8D9A-2AA2E04442BB}" srcOrd="0" destOrd="0" presId="urn:microsoft.com/office/officeart/2005/8/layout/vList6"/>
    <dgm:cxn modelId="{5D5FC0E3-59AE-4C39-9690-C38E672D4A84}" srcId="{B24F37B1-BA72-434C-B48B-6ADEE5B0972B}" destId="{9712B30E-C995-4B2E-92D6-A27114767B5B}" srcOrd="1" destOrd="0" parTransId="{AB54A595-C166-44F1-B491-42D3942A91FB}" sibTransId="{336163F1-04E9-4489-8E7D-345F3374F1EA}"/>
    <dgm:cxn modelId="{5ACC7C9F-4512-4CCC-8E9B-1297BC54ABC9}" srcId="{5E63ED22-921A-4F83-9B36-94BE5FDFFAAE}" destId="{B24F37B1-BA72-434C-B48B-6ADEE5B0972B}" srcOrd="1" destOrd="0" parTransId="{88666295-DBEF-4E56-A74A-9229498DCBF9}" sibTransId="{A986D846-531E-4A0F-A35C-E4E74C0D50AB}"/>
    <dgm:cxn modelId="{8DC77F8D-0059-4406-B3DA-031AECD1256C}" srcId="{B24F37B1-BA72-434C-B48B-6ADEE5B0972B}" destId="{4B4C0D35-A004-4475-8224-B80AE6AA8A0E}" srcOrd="0" destOrd="0" parTransId="{89C49EE6-59AA-40BB-9D1B-D5B257A08679}" sibTransId="{841D61D7-17A6-4C03-AA9B-920F774D35E8}"/>
    <dgm:cxn modelId="{D234065B-C1DA-49CE-BC6C-15C74F4D1B41}" type="presParOf" srcId="{B1085051-370B-4544-AA99-B58A12B4F4FD}" destId="{C9BA032D-74CE-424B-BA43-CC014AB99211}" srcOrd="0" destOrd="0" presId="urn:microsoft.com/office/officeart/2005/8/layout/vList6"/>
    <dgm:cxn modelId="{F872BA24-26DE-43FA-8BF5-B900AEA14188}" type="presParOf" srcId="{C9BA032D-74CE-424B-BA43-CC014AB99211}" destId="{F311D623-1B38-43A0-8243-34EAAC68D6BD}" srcOrd="0" destOrd="0" presId="urn:microsoft.com/office/officeart/2005/8/layout/vList6"/>
    <dgm:cxn modelId="{984AE6DC-8C2B-4B9E-9F74-237C7E3D0569}" type="presParOf" srcId="{C9BA032D-74CE-424B-BA43-CC014AB99211}" destId="{E5AB92D5-3270-4B4B-8D9A-2AA2E04442BB}" srcOrd="1" destOrd="0" presId="urn:microsoft.com/office/officeart/2005/8/layout/vList6"/>
    <dgm:cxn modelId="{F6744417-CD48-4E01-980A-CCDF50F32798}" type="presParOf" srcId="{B1085051-370B-4544-AA99-B58A12B4F4FD}" destId="{817AEF89-4A58-4708-9BB7-F5CBE98A39D9}" srcOrd="1" destOrd="0" presId="urn:microsoft.com/office/officeart/2005/8/layout/vList6"/>
    <dgm:cxn modelId="{F820B307-E1C1-474F-B390-98827D619A61}" type="presParOf" srcId="{B1085051-370B-4544-AA99-B58A12B4F4FD}" destId="{04DD19C2-F375-4F5C-AA88-47BD7295C10F}" srcOrd="2" destOrd="0" presId="urn:microsoft.com/office/officeart/2005/8/layout/vList6"/>
    <dgm:cxn modelId="{03F6656D-FC29-444A-AF67-08D99FACDFE5}" type="presParOf" srcId="{04DD19C2-F375-4F5C-AA88-47BD7295C10F}" destId="{2618A689-985F-4B0D-90AC-47D4F4372647}" srcOrd="0" destOrd="0" presId="urn:microsoft.com/office/officeart/2005/8/layout/vList6"/>
    <dgm:cxn modelId="{3E553860-5A8D-49A7-B274-762EE75795AC}" type="presParOf" srcId="{04DD19C2-F375-4F5C-AA88-47BD7295C10F}" destId="{C239E4F4-0252-4EE0-995A-183733AA28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0C9EC-6D51-4055-8F05-328B5282957C}" type="doc">
      <dgm:prSet loTypeId="urn:microsoft.com/office/officeart/2005/8/layout/h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6EA3F5F0-BA11-4865-8B09-227AA07B12E4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1. </a:t>
          </a:r>
        </a:p>
        <a:p>
          <a:r>
            <a:rPr lang="id-ID" b="1" dirty="0" smtClean="0">
              <a:solidFill>
                <a:srgbClr val="C00000"/>
              </a:solidFill>
            </a:rPr>
            <a:t>KOPERASI SIMPAN PINJAM</a:t>
          </a:r>
          <a:endParaRPr lang="id-ID" b="1" dirty="0">
            <a:solidFill>
              <a:srgbClr val="C00000"/>
            </a:solidFill>
          </a:endParaRPr>
        </a:p>
      </dgm:t>
    </dgm:pt>
    <dgm:pt modelId="{B491DD7D-AA4C-480F-9462-845A07195B84}" type="parTrans" cxnId="{8A923AED-EF49-4C98-A3C7-B58221849273}">
      <dgm:prSet/>
      <dgm:spPr/>
      <dgm:t>
        <a:bodyPr/>
        <a:lstStyle/>
        <a:p>
          <a:endParaRPr lang="id-ID"/>
        </a:p>
      </dgm:t>
    </dgm:pt>
    <dgm:pt modelId="{16B7B011-7303-4262-BCAE-F11FC146960D}" type="sibTrans" cxnId="{8A923AED-EF49-4C98-A3C7-B58221849273}">
      <dgm:prSet/>
      <dgm:spPr/>
      <dgm:t>
        <a:bodyPr/>
        <a:lstStyle/>
        <a:p>
          <a:endParaRPr lang="id-ID"/>
        </a:p>
      </dgm:t>
    </dgm:pt>
    <dgm:pt modelId="{6AFA610C-A97E-4788-AA77-879B2ED12D61}">
      <dgm:prSet phldrT="[Text]"/>
      <dgm:spPr/>
      <dgm:t>
        <a:bodyPr/>
        <a:lstStyle/>
        <a:p>
          <a:r>
            <a:rPr lang="id-ID" b="1" smtClean="0"/>
            <a:t>4.</a:t>
          </a:r>
        </a:p>
        <a:p>
          <a:r>
            <a:rPr lang="id-ID" b="1" smtClean="0"/>
            <a:t>KOPERASI PEMASARAN</a:t>
          </a:r>
          <a:endParaRPr lang="id-ID" b="1" dirty="0"/>
        </a:p>
      </dgm:t>
    </dgm:pt>
    <dgm:pt modelId="{3A2B6D18-833B-4687-AE70-59FA3156B691}" type="parTrans" cxnId="{8575A63C-7DF9-4800-BB8C-0ACD56B95623}">
      <dgm:prSet/>
      <dgm:spPr/>
      <dgm:t>
        <a:bodyPr/>
        <a:lstStyle/>
        <a:p>
          <a:endParaRPr lang="id-ID"/>
        </a:p>
      </dgm:t>
    </dgm:pt>
    <dgm:pt modelId="{56EFDB06-58CC-4B81-9E8A-2B6BB763C901}" type="sibTrans" cxnId="{8575A63C-7DF9-4800-BB8C-0ACD56B95623}">
      <dgm:prSet/>
      <dgm:spPr/>
      <dgm:t>
        <a:bodyPr/>
        <a:lstStyle/>
        <a:p>
          <a:endParaRPr lang="id-ID"/>
        </a:p>
      </dgm:t>
    </dgm:pt>
    <dgm:pt modelId="{05F70EE6-6F3D-41E1-9DC8-AFAC4CB598D9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5.</a:t>
          </a:r>
        </a:p>
        <a:p>
          <a:r>
            <a:rPr lang="id-ID" b="1" dirty="0" smtClean="0">
              <a:solidFill>
                <a:srgbClr val="C00000"/>
              </a:solidFill>
            </a:rPr>
            <a:t>KOPERASI JASA</a:t>
          </a:r>
          <a:endParaRPr lang="id-ID" b="1" dirty="0">
            <a:solidFill>
              <a:srgbClr val="C00000"/>
            </a:solidFill>
          </a:endParaRPr>
        </a:p>
      </dgm:t>
    </dgm:pt>
    <dgm:pt modelId="{9B741D9C-5814-44D2-99CB-37A3DDEDE656}" type="parTrans" cxnId="{316CB4F0-A448-4CEB-B157-7B903C419A99}">
      <dgm:prSet/>
      <dgm:spPr/>
      <dgm:t>
        <a:bodyPr/>
        <a:lstStyle/>
        <a:p>
          <a:endParaRPr lang="id-ID"/>
        </a:p>
      </dgm:t>
    </dgm:pt>
    <dgm:pt modelId="{B57FFCAE-AE3C-40EA-965E-2F03AC967F9C}" type="sibTrans" cxnId="{316CB4F0-A448-4CEB-B157-7B903C419A99}">
      <dgm:prSet/>
      <dgm:spPr/>
      <dgm:t>
        <a:bodyPr/>
        <a:lstStyle/>
        <a:p>
          <a:endParaRPr lang="id-ID"/>
        </a:p>
      </dgm:t>
    </dgm:pt>
    <dgm:pt modelId="{CC4916E5-0478-4CEF-B132-AF8580D8B11E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3. </a:t>
          </a:r>
        </a:p>
        <a:p>
          <a:r>
            <a:rPr lang="id-ID" b="1" dirty="0" smtClean="0">
              <a:solidFill>
                <a:srgbClr val="C00000"/>
              </a:solidFill>
            </a:rPr>
            <a:t>KOPERASI PRODUSEN</a:t>
          </a:r>
          <a:endParaRPr lang="id-ID" b="1" dirty="0">
            <a:solidFill>
              <a:srgbClr val="C00000"/>
            </a:solidFill>
          </a:endParaRPr>
        </a:p>
      </dgm:t>
    </dgm:pt>
    <dgm:pt modelId="{87818B75-F9F5-4277-B230-ABE95FE823F6}" type="parTrans" cxnId="{5597EF8D-B716-4BDC-AFFC-47401D1FD8BD}">
      <dgm:prSet/>
      <dgm:spPr/>
      <dgm:t>
        <a:bodyPr/>
        <a:lstStyle/>
        <a:p>
          <a:endParaRPr lang="id-ID"/>
        </a:p>
      </dgm:t>
    </dgm:pt>
    <dgm:pt modelId="{CCD587B8-DD26-4843-AA32-B535C22710F0}" type="sibTrans" cxnId="{5597EF8D-B716-4BDC-AFFC-47401D1FD8BD}">
      <dgm:prSet/>
      <dgm:spPr/>
      <dgm:t>
        <a:bodyPr/>
        <a:lstStyle/>
        <a:p>
          <a:endParaRPr lang="id-ID"/>
        </a:p>
      </dgm:t>
    </dgm:pt>
    <dgm:pt modelId="{FE234FBB-C941-494E-9A58-60F15CFC587F}">
      <dgm:prSet phldrT="[Text]"/>
      <dgm:spPr/>
      <dgm:t>
        <a:bodyPr/>
        <a:lstStyle/>
        <a:p>
          <a:r>
            <a:rPr lang="id-ID" b="1" smtClean="0"/>
            <a:t>2. </a:t>
          </a:r>
        </a:p>
        <a:p>
          <a:r>
            <a:rPr lang="id-ID" b="1" smtClean="0"/>
            <a:t>KOPERASI KONSUMEN</a:t>
          </a:r>
          <a:endParaRPr lang="id-ID" b="1" dirty="0"/>
        </a:p>
      </dgm:t>
    </dgm:pt>
    <dgm:pt modelId="{49658ABD-0D4D-4607-9844-3D301B22B7EA}" type="parTrans" cxnId="{0AFBD43F-F063-431F-BE75-6F689F35D21D}">
      <dgm:prSet/>
      <dgm:spPr/>
      <dgm:t>
        <a:bodyPr/>
        <a:lstStyle/>
        <a:p>
          <a:endParaRPr lang="id-ID"/>
        </a:p>
      </dgm:t>
    </dgm:pt>
    <dgm:pt modelId="{34CBE5B6-2563-46CE-B09F-79B44F52130A}" type="sibTrans" cxnId="{0AFBD43F-F063-431F-BE75-6F689F35D21D}">
      <dgm:prSet/>
      <dgm:spPr/>
      <dgm:t>
        <a:bodyPr/>
        <a:lstStyle/>
        <a:p>
          <a:endParaRPr lang="id-ID"/>
        </a:p>
      </dgm:t>
    </dgm:pt>
    <dgm:pt modelId="{C7FED87D-A4D6-41B2-AE61-89D6D11357E0}" type="pres">
      <dgm:prSet presAssocID="{7840C9EC-6D51-4055-8F05-328B528295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2E25D6A-F4E5-41A4-BECE-454C193D86A6}" type="pres">
      <dgm:prSet presAssocID="{6EA3F5F0-BA11-4865-8B09-227AA07B12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3407DF-8BDF-4F34-83C4-6825B2A59D1D}" type="pres">
      <dgm:prSet presAssocID="{16B7B011-7303-4262-BCAE-F11FC146960D}" presName="sibTrans" presStyleCnt="0"/>
      <dgm:spPr/>
      <dgm:t>
        <a:bodyPr/>
        <a:lstStyle/>
        <a:p>
          <a:endParaRPr lang="id-ID"/>
        </a:p>
      </dgm:t>
    </dgm:pt>
    <dgm:pt modelId="{7B675942-9DF9-42E6-8BE5-51FC12D85B44}" type="pres">
      <dgm:prSet presAssocID="{FE234FBB-C941-494E-9A58-60F15CFC58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7ADFC4-B88F-453C-8876-BBC466589E86}" type="pres">
      <dgm:prSet presAssocID="{34CBE5B6-2563-46CE-B09F-79B44F52130A}" presName="sibTrans" presStyleCnt="0"/>
      <dgm:spPr/>
      <dgm:t>
        <a:bodyPr/>
        <a:lstStyle/>
        <a:p>
          <a:endParaRPr lang="id-ID"/>
        </a:p>
      </dgm:t>
    </dgm:pt>
    <dgm:pt modelId="{4E4E8EA1-3A0F-4BBF-91B8-3A20B9B46C12}" type="pres">
      <dgm:prSet presAssocID="{CC4916E5-0478-4CEF-B132-AF8580D8B1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B2769D-3B83-41F8-9A0C-3AF835DCB57A}" type="pres">
      <dgm:prSet presAssocID="{CCD587B8-DD26-4843-AA32-B535C22710F0}" presName="sibTrans" presStyleCnt="0"/>
      <dgm:spPr/>
      <dgm:t>
        <a:bodyPr/>
        <a:lstStyle/>
        <a:p>
          <a:endParaRPr lang="id-ID"/>
        </a:p>
      </dgm:t>
    </dgm:pt>
    <dgm:pt modelId="{E49153E4-3CD3-48A5-88F5-6B65F4BB957B}" type="pres">
      <dgm:prSet presAssocID="{6AFA610C-A97E-4788-AA77-879B2ED12D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2FC2A6-6FEA-435E-8B34-33C6631940E4}" type="pres">
      <dgm:prSet presAssocID="{56EFDB06-58CC-4B81-9E8A-2B6BB763C901}" presName="sibTrans" presStyleCnt="0"/>
      <dgm:spPr/>
      <dgm:t>
        <a:bodyPr/>
        <a:lstStyle/>
        <a:p>
          <a:endParaRPr lang="id-ID"/>
        </a:p>
      </dgm:t>
    </dgm:pt>
    <dgm:pt modelId="{CFAC6C7F-5E7C-41A4-90D8-4B0C98AE4314}" type="pres">
      <dgm:prSet presAssocID="{05F70EE6-6F3D-41E1-9DC8-AFAC4CB598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B8B5F0-DD6C-446D-8D73-FCE9BFFE9C25}" type="presOf" srcId="{7840C9EC-6D51-4055-8F05-328B5282957C}" destId="{C7FED87D-A4D6-41B2-AE61-89D6D11357E0}" srcOrd="0" destOrd="0" presId="urn:microsoft.com/office/officeart/2005/8/layout/hList6"/>
    <dgm:cxn modelId="{0AFBD43F-F063-431F-BE75-6F689F35D21D}" srcId="{7840C9EC-6D51-4055-8F05-328B5282957C}" destId="{FE234FBB-C941-494E-9A58-60F15CFC587F}" srcOrd="1" destOrd="0" parTransId="{49658ABD-0D4D-4607-9844-3D301B22B7EA}" sibTransId="{34CBE5B6-2563-46CE-B09F-79B44F52130A}"/>
    <dgm:cxn modelId="{316CB4F0-A448-4CEB-B157-7B903C419A99}" srcId="{7840C9EC-6D51-4055-8F05-328B5282957C}" destId="{05F70EE6-6F3D-41E1-9DC8-AFAC4CB598D9}" srcOrd="4" destOrd="0" parTransId="{9B741D9C-5814-44D2-99CB-37A3DDEDE656}" sibTransId="{B57FFCAE-AE3C-40EA-965E-2F03AC967F9C}"/>
    <dgm:cxn modelId="{E47C8A97-CEE2-4536-AD7F-8646EA2ADE80}" type="presOf" srcId="{05F70EE6-6F3D-41E1-9DC8-AFAC4CB598D9}" destId="{CFAC6C7F-5E7C-41A4-90D8-4B0C98AE4314}" srcOrd="0" destOrd="0" presId="urn:microsoft.com/office/officeart/2005/8/layout/hList6"/>
    <dgm:cxn modelId="{B2C2D306-C0FF-4C3A-A571-E9BD39FB54DB}" type="presOf" srcId="{CC4916E5-0478-4CEF-B132-AF8580D8B11E}" destId="{4E4E8EA1-3A0F-4BBF-91B8-3A20B9B46C12}" srcOrd="0" destOrd="0" presId="urn:microsoft.com/office/officeart/2005/8/layout/hList6"/>
    <dgm:cxn modelId="{5597EF8D-B716-4BDC-AFFC-47401D1FD8BD}" srcId="{7840C9EC-6D51-4055-8F05-328B5282957C}" destId="{CC4916E5-0478-4CEF-B132-AF8580D8B11E}" srcOrd="2" destOrd="0" parTransId="{87818B75-F9F5-4277-B230-ABE95FE823F6}" sibTransId="{CCD587B8-DD26-4843-AA32-B535C22710F0}"/>
    <dgm:cxn modelId="{F552C2C2-8FEE-462A-8449-6A7321DBD6BB}" type="presOf" srcId="{FE234FBB-C941-494E-9A58-60F15CFC587F}" destId="{7B675942-9DF9-42E6-8BE5-51FC12D85B44}" srcOrd="0" destOrd="0" presId="urn:microsoft.com/office/officeart/2005/8/layout/hList6"/>
    <dgm:cxn modelId="{59332CC3-1023-46DB-9C93-EC6CAAA6CA94}" type="presOf" srcId="{6AFA610C-A97E-4788-AA77-879B2ED12D61}" destId="{E49153E4-3CD3-48A5-88F5-6B65F4BB957B}" srcOrd="0" destOrd="0" presId="urn:microsoft.com/office/officeart/2005/8/layout/hList6"/>
    <dgm:cxn modelId="{8B86710F-B918-47BD-851E-8D73639BA37E}" type="presOf" srcId="{6EA3F5F0-BA11-4865-8B09-227AA07B12E4}" destId="{32E25D6A-F4E5-41A4-BECE-454C193D86A6}" srcOrd="0" destOrd="0" presId="urn:microsoft.com/office/officeart/2005/8/layout/hList6"/>
    <dgm:cxn modelId="{8A923AED-EF49-4C98-A3C7-B58221849273}" srcId="{7840C9EC-6D51-4055-8F05-328B5282957C}" destId="{6EA3F5F0-BA11-4865-8B09-227AA07B12E4}" srcOrd="0" destOrd="0" parTransId="{B491DD7D-AA4C-480F-9462-845A07195B84}" sibTransId="{16B7B011-7303-4262-BCAE-F11FC146960D}"/>
    <dgm:cxn modelId="{8575A63C-7DF9-4800-BB8C-0ACD56B95623}" srcId="{7840C9EC-6D51-4055-8F05-328B5282957C}" destId="{6AFA610C-A97E-4788-AA77-879B2ED12D61}" srcOrd="3" destOrd="0" parTransId="{3A2B6D18-833B-4687-AE70-59FA3156B691}" sibTransId="{56EFDB06-58CC-4B81-9E8A-2B6BB763C901}"/>
    <dgm:cxn modelId="{6043B3A3-F472-4A40-8921-AE2B7D0324AC}" type="presParOf" srcId="{C7FED87D-A4D6-41B2-AE61-89D6D11357E0}" destId="{32E25D6A-F4E5-41A4-BECE-454C193D86A6}" srcOrd="0" destOrd="0" presId="urn:microsoft.com/office/officeart/2005/8/layout/hList6"/>
    <dgm:cxn modelId="{3D66E16B-6785-4B3E-865D-2CF21C7B5FCD}" type="presParOf" srcId="{C7FED87D-A4D6-41B2-AE61-89D6D11357E0}" destId="{FA3407DF-8BDF-4F34-83C4-6825B2A59D1D}" srcOrd="1" destOrd="0" presId="urn:microsoft.com/office/officeart/2005/8/layout/hList6"/>
    <dgm:cxn modelId="{C2C010A9-4A10-45D3-800D-55FD9608CBFB}" type="presParOf" srcId="{C7FED87D-A4D6-41B2-AE61-89D6D11357E0}" destId="{7B675942-9DF9-42E6-8BE5-51FC12D85B44}" srcOrd="2" destOrd="0" presId="urn:microsoft.com/office/officeart/2005/8/layout/hList6"/>
    <dgm:cxn modelId="{3AD87CCA-14B2-4076-B1F9-D60A95346FBD}" type="presParOf" srcId="{C7FED87D-A4D6-41B2-AE61-89D6D11357E0}" destId="{0C7ADFC4-B88F-453C-8876-BBC466589E86}" srcOrd="3" destOrd="0" presId="urn:microsoft.com/office/officeart/2005/8/layout/hList6"/>
    <dgm:cxn modelId="{B316AD19-C0D4-4C0F-BF2F-4BA1E819C6A1}" type="presParOf" srcId="{C7FED87D-A4D6-41B2-AE61-89D6D11357E0}" destId="{4E4E8EA1-3A0F-4BBF-91B8-3A20B9B46C12}" srcOrd="4" destOrd="0" presId="urn:microsoft.com/office/officeart/2005/8/layout/hList6"/>
    <dgm:cxn modelId="{2DD9A754-0247-4BF5-AB1F-83A20278CE7C}" type="presParOf" srcId="{C7FED87D-A4D6-41B2-AE61-89D6D11357E0}" destId="{25B2769D-3B83-41F8-9A0C-3AF835DCB57A}" srcOrd="5" destOrd="0" presId="urn:microsoft.com/office/officeart/2005/8/layout/hList6"/>
    <dgm:cxn modelId="{9C658624-E82A-48D2-A3DA-D1D08D04EC2C}" type="presParOf" srcId="{C7FED87D-A4D6-41B2-AE61-89D6D11357E0}" destId="{E49153E4-3CD3-48A5-88F5-6B65F4BB957B}" srcOrd="6" destOrd="0" presId="urn:microsoft.com/office/officeart/2005/8/layout/hList6"/>
    <dgm:cxn modelId="{ED2B45C9-8E23-41AF-93B0-B84DAC30848B}" type="presParOf" srcId="{C7FED87D-A4D6-41B2-AE61-89D6D11357E0}" destId="{DF2FC2A6-6FEA-435E-8B34-33C6631940E4}" srcOrd="7" destOrd="0" presId="urn:microsoft.com/office/officeart/2005/8/layout/hList6"/>
    <dgm:cxn modelId="{529907E7-EB22-48A9-9300-72FBD8775595}" type="presParOf" srcId="{C7FED87D-A4D6-41B2-AE61-89D6D11357E0}" destId="{CFAC6C7F-5E7C-41A4-90D8-4B0C98AE431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B92D5-3270-4B4B-8D9A-2AA2E04442BB}">
      <dsp:nvSpPr>
        <dsp:cNvPr id="0" name=""/>
        <dsp:cNvSpPr/>
      </dsp:nvSpPr>
      <dsp:spPr>
        <a:xfrm>
          <a:off x="4305934" y="606"/>
          <a:ext cx="6458902" cy="2364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Koperasi yang beranggotakan orang per orang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Dibentuk oleh sekurang-kurangnya 20 orang</a:t>
          </a:r>
          <a:endParaRPr lang="id-ID" sz="2400" kern="1200" dirty="0"/>
        </a:p>
      </dsp:txBody>
      <dsp:txXfrm>
        <a:off x="4305934" y="296180"/>
        <a:ext cx="5572180" cy="1773443"/>
      </dsp:txXfrm>
    </dsp:sp>
    <dsp:sp modelId="{F311D623-1B38-43A0-8243-34EAAC68D6BD}">
      <dsp:nvSpPr>
        <dsp:cNvPr id="0" name=""/>
        <dsp:cNvSpPr/>
      </dsp:nvSpPr>
      <dsp:spPr>
        <a:xfrm>
          <a:off x="0" y="606"/>
          <a:ext cx="4305934" cy="2364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400" b="1" i="0" kern="1200" smtClean="0"/>
            <a:t>KOPERASI PRIMER</a:t>
          </a:r>
          <a:endParaRPr lang="id-ID" sz="5400" b="1" i="0" kern="1200" dirty="0"/>
        </a:p>
      </dsp:txBody>
      <dsp:txXfrm>
        <a:off x="115430" y="116036"/>
        <a:ext cx="4075074" cy="2133731"/>
      </dsp:txXfrm>
    </dsp:sp>
    <dsp:sp modelId="{C239E4F4-0252-4EE0-995A-183733AA283F}">
      <dsp:nvSpPr>
        <dsp:cNvPr id="0" name=""/>
        <dsp:cNvSpPr/>
      </dsp:nvSpPr>
      <dsp:spPr>
        <a:xfrm>
          <a:off x="4305934" y="2601656"/>
          <a:ext cx="6458902" cy="2364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Koperasi yang beranggotakan badan-badan hukum koperasi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Dibentuk oleh sekurang-kurangnya 3 koperasi yang telah berbadan hukum</a:t>
          </a:r>
          <a:endParaRPr lang="id-ID" sz="2400" kern="1200" dirty="0"/>
        </a:p>
      </dsp:txBody>
      <dsp:txXfrm>
        <a:off x="4305934" y="2897230"/>
        <a:ext cx="5572180" cy="1773443"/>
      </dsp:txXfrm>
    </dsp:sp>
    <dsp:sp modelId="{2618A689-985F-4B0D-90AC-47D4F4372647}">
      <dsp:nvSpPr>
        <dsp:cNvPr id="0" name=""/>
        <dsp:cNvSpPr/>
      </dsp:nvSpPr>
      <dsp:spPr>
        <a:xfrm>
          <a:off x="0" y="2601656"/>
          <a:ext cx="4305934" cy="2364591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64000"/>
                <a:lumMod val="118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400" b="1" kern="1200" smtClean="0"/>
            <a:t>KOPERASI SEKUNDER</a:t>
          </a:r>
          <a:endParaRPr lang="id-ID" sz="5400" b="1" kern="1200" dirty="0"/>
        </a:p>
      </dsp:txBody>
      <dsp:txXfrm>
        <a:off x="115430" y="2717086"/>
        <a:ext cx="4075074" cy="2133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5D6A-F4E5-41A4-BECE-454C193D86A6}">
      <dsp:nvSpPr>
        <dsp:cNvPr id="0" name=""/>
        <dsp:cNvSpPr/>
      </dsp:nvSpPr>
      <dsp:spPr>
        <a:xfrm rot="16200000">
          <a:off x="-1440741" y="1446464"/>
          <a:ext cx="4901311" cy="200838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3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C00000"/>
              </a:solidFill>
            </a:rPr>
            <a:t>1.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C00000"/>
              </a:solidFill>
            </a:rPr>
            <a:t>KOPERASI SIMPAN PINJAM</a:t>
          </a:r>
          <a:endParaRPr lang="id-ID" sz="2200" b="1" kern="1200" dirty="0">
            <a:solidFill>
              <a:srgbClr val="C00000"/>
            </a:solidFill>
          </a:endParaRPr>
        </a:p>
      </dsp:txBody>
      <dsp:txXfrm rot="5400000">
        <a:off x="5724" y="980261"/>
        <a:ext cx="2008381" cy="2940787"/>
      </dsp:txXfrm>
    </dsp:sp>
    <dsp:sp modelId="{7B675942-9DF9-42E6-8BE5-51FC12D85B44}">
      <dsp:nvSpPr>
        <dsp:cNvPr id="0" name=""/>
        <dsp:cNvSpPr/>
      </dsp:nvSpPr>
      <dsp:spPr>
        <a:xfrm rot="16200000">
          <a:off x="718269" y="1446464"/>
          <a:ext cx="4901311" cy="200838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3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smtClean="0"/>
            <a:t>2.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smtClean="0"/>
            <a:t>KOPERASI KONSUMEN</a:t>
          </a:r>
          <a:endParaRPr lang="id-ID" sz="2200" b="1" kern="1200" dirty="0"/>
        </a:p>
      </dsp:txBody>
      <dsp:txXfrm rot="5400000">
        <a:off x="2164734" y="980261"/>
        <a:ext cx="2008381" cy="2940787"/>
      </dsp:txXfrm>
    </dsp:sp>
    <dsp:sp modelId="{4E4E8EA1-3A0F-4BBF-91B8-3A20B9B46C12}">
      <dsp:nvSpPr>
        <dsp:cNvPr id="0" name=""/>
        <dsp:cNvSpPr/>
      </dsp:nvSpPr>
      <dsp:spPr>
        <a:xfrm rot="16200000">
          <a:off x="2877280" y="1446464"/>
          <a:ext cx="4901311" cy="200838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3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C00000"/>
              </a:solidFill>
            </a:rPr>
            <a:t>3.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C00000"/>
              </a:solidFill>
            </a:rPr>
            <a:t>KOPERASI PRODUSEN</a:t>
          </a:r>
          <a:endParaRPr lang="id-ID" sz="2200" b="1" kern="1200" dirty="0">
            <a:solidFill>
              <a:srgbClr val="C00000"/>
            </a:solidFill>
          </a:endParaRPr>
        </a:p>
      </dsp:txBody>
      <dsp:txXfrm rot="5400000">
        <a:off x="4323745" y="980261"/>
        <a:ext cx="2008381" cy="2940787"/>
      </dsp:txXfrm>
    </dsp:sp>
    <dsp:sp modelId="{E49153E4-3CD3-48A5-88F5-6B65F4BB957B}">
      <dsp:nvSpPr>
        <dsp:cNvPr id="0" name=""/>
        <dsp:cNvSpPr/>
      </dsp:nvSpPr>
      <dsp:spPr>
        <a:xfrm rot="16200000">
          <a:off x="5036290" y="1446464"/>
          <a:ext cx="4901311" cy="200838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3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smtClean="0"/>
            <a:t>4.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smtClean="0"/>
            <a:t>KOPERASI PEMASARAN</a:t>
          </a:r>
          <a:endParaRPr lang="id-ID" sz="2200" b="1" kern="1200" dirty="0"/>
        </a:p>
      </dsp:txBody>
      <dsp:txXfrm rot="5400000">
        <a:off x="6482755" y="980261"/>
        <a:ext cx="2008381" cy="2940787"/>
      </dsp:txXfrm>
    </dsp:sp>
    <dsp:sp modelId="{CFAC6C7F-5E7C-41A4-90D8-4B0C98AE4314}">
      <dsp:nvSpPr>
        <dsp:cNvPr id="0" name=""/>
        <dsp:cNvSpPr/>
      </dsp:nvSpPr>
      <dsp:spPr>
        <a:xfrm rot="16200000">
          <a:off x="7195301" y="1446464"/>
          <a:ext cx="4901311" cy="200838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3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C00000"/>
              </a:solidFill>
            </a:rPr>
            <a:t>5.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C00000"/>
              </a:solidFill>
            </a:rPr>
            <a:t>KOPERASI JASA</a:t>
          </a:r>
          <a:endParaRPr lang="id-ID" sz="2200" b="1" kern="1200" dirty="0">
            <a:solidFill>
              <a:srgbClr val="C00000"/>
            </a:solidFill>
          </a:endParaRPr>
        </a:p>
      </dsp:txBody>
      <dsp:txXfrm rot="5400000">
        <a:off x="8641766" y="980261"/>
        <a:ext cx="2008381" cy="294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4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338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20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54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41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077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67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81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785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08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679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6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75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39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64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378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DBA3E2-35D1-41C2-972F-2D835EDE7B37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5D49-6B46-4715-9975-6AA98BA5CF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56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14400"/>
            <a:ext cx="8825658" cy="3273552"/>
          </a:xfrm>
          <a:ln>
            <a:noFill/>
          </a:ln>
        </p:spPr>
        <p:txBody>
          <a:bodyPr/>
          <a:lstStyle/>
          <a:p>
            <a:r>
              <a:rPr lang="id-ID" b="1" i="1" dirty="0">
                <a:solidFill>
                  <a:schemeClr val="accent3">
                    <a:lumMod val="50000"/>
                  </a:schemeClr>
                </a:solidFill>
              </a:rPr>
              <a:t>PROSEDUR DAN SYARAT PENDIRIAN </a:t>
            </a:r>
            <a:r>
              <a:rPr lang="id-ID" b="1" i="1" dirty="0" smtClean="0">
                <a:solidFill>
                  <a:schemeClr val="accent3">
                    <a:lumMod val="50000"/>
                  </a:schemeClr>
                </a:solidFill>
              </a:rPr>
              <a:t>KOPERASI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C000"/>
                </a:solidFill>
              </a:rPr>
              <a:t>UNIVERSITAS ISLAM MALANG</a:t>
            </a:r>
            <a:endParaRPr lang="id-ID" sz="3200" b="1" dirty="0">
              <a:solidFill>
                <a:srgbClr val="FFC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24091" y="538276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id-ID" sz="3200" b="1" dirty="0" smtClean="0">
                <a:solidFill>
                  <a:schemeClr val="tx1"/>
                </a:solidFill>
              </a:rPr>
              <a:t>BAB II</a:t>
            </a:r>
          </a:p>
          <a:p>
            <a:pPr algn="r"/>
            <a:r>
              <a:rPr lang="id-ID" sz="3200" b="1" dirty="0" smtClean="0">
                <a:solidFill>
                  <a:srgbClr val="C00000"/>
                </a:solidFill>
              </a:rPr>
              <a:t>ITA ATHIA, S.S</a:t>
            </a:r>
            <a:r>
              <a:rPr lang="id-ID" sz="3200" b="1" cap="none" dirty="0" smtClean="0">
                <a:solidFill>
                  <a:srgbClr val="C00000"/>
                </a:solidFill>
              </a:rPr>
              <a:t>os</a:t>
            </a:r>
            <a:r>
              <a:rPr lang="id-ID" sz="3200" b="1" dirty="0" smtClean="0">
                <a:solidFill>
                  <a:srgbClr val="C00000"/>
                </a:solidFill>
              </a:rPr>
              <a:t>, MM</a:t>
            </a:r>
            <a:endParaRPr lang="id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9154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V. ISI AD/ART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89888"/>
            <a:ext cx="10802176" cy="48585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Daftar nama pendiri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Nama dan tempat pendiri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Maksud dan tujuan serta bidang usaha </a:t>
            </a:r>
            <a:r>
              <a:rPr lang="id-ID" sz="2800" dirty="0"/>
              <a:t>yang dilakukan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keanggotaan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rapat anggota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pengelolaan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permodalan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jangka waktu berdirinya</a:t>
            </a:r>
            <a:endParaRPr lang="id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pembagian </a:t>
            </a:r>
            <a:r>
              <a:rPr lang="id-ID" sz="2800" dirty="0"/>
              <a:t>SHU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800" dirty="0" smtClean="0"/>
              <a:t>Ketentuan mengenai sanksi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65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347472"/>
            <a:ext cx="11082528" cy="62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57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1138"/>
          </a:xfrm>
        </p:spPr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VI. KEANGGOTAAN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448039"/>
              </p:ext>
            </p:extLst>
          </p:nvPr>
        </p:nvGraphicFramePr>
        <p:xfrm>
          <a:off x="646109" y="1444752"/>
          <a:ext cx="10857042" cy="512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521"/>
                <a:gridCol w="5428521"/>
              </a:tblGrid>
              <a:tr h="541805"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KEWAJIBAN</a:t>
                      </a:r>
                      <a:r>
                        <a:rPr lang="id-ID" sz="3200" baseline="0" dirty="0" smtClean="0"/>
                        <a:t> ANGGOTA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HAK ANGGOTA</a:t>
                      </a:r>
                      <a:endParaRPr lang="id-ID" sz="3200" dirty="0"/>
                    </a:p>
                  </a:txBody>
                  <a:tcPr/>
                </a:tc>
              </a:tr>
              <a:tr h="454225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100" dirty="0" smtClean="0"/>
                        <a:t>Mematuhi AD dan ART serta keputusan yang ditetapkan/ disepakati dalam rapat anggota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id-ID" sz="2100" dirty="0" smtClean="0"/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id-ID" sz="2100" dirty="0" smtClean="0"/>
                        <a:t>Berpartisipasi dalam kegiatan yang diselenggarakan oleh koperasi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id-ID" sz="2100" dirty="0" smtClean="0"/>
                    </a:p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id-ID" sz="2100" dirty="0" smtClean="0"/>
                        <a:t>Mengembangkan dan memelihara kebersamaan berdasarkan atas asas kekeluargaan.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100" dirty="0" smtClean="0"/>
                        <a:t>Menghadiri, menyatakan pendapat dan memberikan suara dalam rapat anggota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100" dirty="0" smtClean="0"/>
                        <a:t>Meminta diadakan rapat anggota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100" dirty="0" smtClean="0"/>
                        <a:t>Memilih/dipilih menjadi anggota pengurus atau pegawai koperasi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100" dirty="0" smtClean="0"/>
                        <a:t>Mengemukan pendapat atau saran kepada pengurus di luar rapat anggota baik diminta maupun tidak diminta.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100" dirty="0" smtClean="0"/>
                        <a:t>Memanfaatkan koperasi dan mendapatkan pelayanan yang sama antar sesama.</a:t>
                      </a:r>
                      <a:endParaRPr lang="id-ID" sz="2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018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I. BENTUK KOPERASI</a:t>
            </a:r>
            <a:endParaRPr lang="id-ID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490131"/>
              </p:ext>
            </p:extLst>
          </p:nvPr>
        </p:nvGraphicFramePr>
        <p:xfrm>
          <a:off x="646113" y="1517073"/>
          <a:ext cx="10764837" cy="496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0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II. JENIS KOPERASI</a:t>
            </a:r>
            <a:endParaRPr lang="id-ID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651"/>
              </p:ext>
            </p:extLst>
          </p:nvPr>
        </p:nvGraphicFramePr>
        <p:xfrm>
          <a:off x="646112" y="1444625"/>
          <a:ext cx="10655871" cy="490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III. PEMBENTUKAN KOPERASI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81328"/>
            <a:ext cx="1038758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Syarat pembentukan Koperasi diatur dalam UU RI NO. 25 tahun 1992, antara lain 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Pembentukan koperasi didasarkan atas bentuk koperasi yang akan dibentuk (Koperasi Primer atau Koperasi Sekunder)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Koperasi yang akan dibentuk harus berkedudukan di wilayah negara RI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Pembentukan koperasi dilakukan dengan akta pendirian yang memuat anggaran dasar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18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585216"/>
            <a:ext cx="10698480" cy="5663183"/>
          </a:xfrm>
        </p:spPr>
        <p:txBody>
          <a:bodyPr/>
          <a:lstStyle/>
          <a:p>
            <a:r>
              <a:rPr lang="id-ID" sz="3200" b="1" dirty="0" smtClean="0">
                <a:solidFill>
                  <a:srgbClr val="FFFF00"/>
                </a:solidFill>
              </a:rPr>
              <a:t>HAL-HAL YANG PERLU DIPERHATIKAN DALAM PEMBENTUKAN KOPERASI: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Orang-orang yang mendirikan (yang nantinya menjadi anggota koperasi) harus mempunyai kegiatan atau kepentingan yang sama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Usaha yang akan dijalankan oleh koperasi harus layak secara ekonomi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Modal harus cukup tersedia untuk mendukung kegiatan tersebut, tanpa menutup kemungkinan untuk memperoleh bantuan, fasilitas dan pinjaman dari pihak lain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Kepengurusan dan manajemen harus sesuai dengan kegiatan usaha yang akan dilaksanakan agar efisien dalam pengelolaan koperasi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449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621792"/>
            <a:ext cx="10655872" cy="5626607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FF00"/>
                </a:solidFill>
              </a:rPr>
              <a:t>RAPAT PERSIAPAN:</a:t>
            </a:r>
          </a:p>
          <a:p>
            <a:pPr marL="0" indent="0">
              <a:buNone/>
            </a:pPr>
            <a:endParaRPr lang="id-ID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Tujuan mendirikan koperasi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Kegiatan usaha yang hendak dijalankan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Persyaratan menjadi anggota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Menetapkan modal yang akan disetor kepada koperasi diantaranya dari simpanan pokok dan simpanan wajib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Memilih nama-nama pendiri koperasi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Memilih nama-nama pengurus dan pengawas koperasi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Menyusun anggaran dasar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2148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603504"/>
            <a:ext cx="10844784" cy="5644895"/>
          </a:xfrm>
        </p:spPr>
        <p:txBody>
          <a:bodyPr>
            <a:normAutofit lnSpcReduction="10000"/>
          </a:bodyPr>
          <a:lstStyle/>
          <a:p>
            <a:r>
              <a:rPr lang="id-ID" sz="3600" dirty="0" smtClean="0">
                <a:solidFill>
                  <a:srgbClr val="FFFF00"/>
                </a:solidFill>
              </a:rPr>
              <a:t>RAPAT PEMBENTUKAN</a:t>
            </a:r>
          </a:p>
          <a:p>
            <a:endParaRPr lang="id-ID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2 orang atau lebih yang mewakili kelompok masyarakat (pemerkasa)menghubungi kantor Dinas Koperasi tingkat II (kabupaten) untuk mendapatkan penjelasan awal mengenai persyaratan dan tata cara mendirikan koperasi.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Selanjutnya </a:t>
            </a:r>
            <a:r>
              <a:rPr lang="id-ID" sz="2800" dirty="0" smtClean="0"/>
              <a:t>pemrakarsa </a:t>
            </a:r>
            <a:r>
              <a:rPr lang="id-ID" sz="2800" dirty="0"/>
              <a:t>mengajukan proposal (gambaran umum) tentang potensi anggota, jenis usaha,dasar pembentukan koperasi sekaligus mengajukan permohonan kepada pejabat kantor dinas koperasi dalam rangka mempersiapkan AD/ART.</a:t>
            </a:r>
          </a:p>
        </p:txBody>
      </p:sp>
    </p:spTree>
    <p:extLst>
      <p:ext uri="{BB962C8B-B14F-4D97-AF65-F5344CB8AC3E}">
        <p14:creationId xmlns:p14="http://schemas.microsoft.com/office/powerpoint/2010/main" val="30101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420624"/>
            <a:ext cx="10881360" cy="58277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d-ID" sz="2400" dirty="0" smtClean="0"/>
              <a:t>Atas dasar permohonan tsb pejabat dinas koperasi memberikan penyuluhan tentang pengertian koperasi</a:t>
            </a:r>
            <a:r>
              <a:rPr lang="id-ID" sz="2400" dirty="0"/>
              <a:t>, </a:t>
            </a:r>
            <a:r>
              <a:rPr lang="id-ID" sz="2400" dirty="0" smtClean="0"/>
              <a:t>tujuan dan manfaat berkoperasi</a:t>
            </a:r>
            <a:r>
              <a:rPr lang="id-ID" sz="2400" dirty="0"/>
              <a:t>, </a:t>
            </a:r>
            <a:r>
              <a:rPr lang="id-ID" sz="2400" dirty="0" smtClean="0"/>
              <a:t>hak dan kewajiban anggota dan peraturan lainnya.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400" dirty="0" smtClean="0"/>
              <a:t>Persiapan dan rapat pembentukan koperasi </a:t>
            </a:r>
            <a:r>
              <a:rPr lang="id-ID" sz="2400" dirty="0"/>
              <a:t>minimal dihadiri 20 </a:t>
            </a:r>
            <a:r>
              <a:rPr lang="id-ID" sz="2400" dirty="0" smtClean="0"/>
              <a:t>orang calon anggota koperasi</a:t>
            </a:r>
            <a:r>
              <a:rPr lang="id-ID" sz="2400" dirty="0"/>
              <a:t>, yang </a:t>
            </a:r>
            <a:r>
              <a:rPr lang="id-ID" sz="2400" dirty="0" smtClean="0"/>
              <a:t>dipimpin oleh pemerkasa dengan materi</a:t>
            </a:r>
            <a:r>
              <a:rPr lang="id-ID" sz="2400" dirty="0"/>
              <a:t>: </a:t>
            </a:r>
            <a:r>
              <a:rPr lang="id-ID" sz="2400" dirty="0" smtClean="0"/>
              <a:t>kesepakatan pembentukan</a:t>
            </a:r>
            <a:r>
              <a:rPr lang="id-ID" sz="2400" dirty="0"/>
              <a:t>, pembahasan AD/ART</a:t>
            </a:r>
            <a:r>
              <a:rPr lang="id-ID" sz="2400" dirty="0" smtClean="0"/>
              <a:t>, penetapan pendirian koperasi, pemilihan pengurus dan pengawas koperasi serta sumpah dan janji pengurus dan pengawas.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400" dirty="0"/>
              <a:t>Sejak </a:t>
            </a:r>
            <a:r>
              <a:rPr lang="id-ID" sz="2400" dirty="0" smtClean="0"/>
              <a:t>rapat pembentukan tersebut</a:t>
            </a:r>
            <a:r>
              <a:rPr lang="id-ID" sz="2400" dirty="0"/>
              <a:t>, </a:t>
            </a:r>
            <a:r>
              <a:rPr lang="id-ID" sz="2400" dirty="0" smtClean="0"/>
              <a:t>koperasi telah dapat menjalankan aktivitas usahanya </a:t>
            </a:r>
            <a:r>
              <a:rPr lang="id-ID" sz="2400" dirty="0"/>
              <a:t>al: </a:t>
            </a:r>
            <a:r>
              <a:rPr lang="id-ID" sz="2400" dirty="0" smtClean="0"/>
              <a:t>anggota membayar simpanan pokok, simpanan wajib dan simpanan lainnya.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400" dirty="0" smtClean="0"/>
              <a:t>Pengurus mengajukan permohonan </a:t>
            </a:r>
            <a:r>
              <a:rPr lang="id-ID" sz="2400" dirty="0"/>
              <a:t>status </a:t>
            </a:r>
            <a:r>
              <a:rPr lang="id-ID" sz="2400" dirty="0" smtClean="0"/>
              <a:t>badan hukum ke kantor Dinas koperasi setempat.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400" dirty="0" smtClean="0"/>
              <a:t>Pejabat kantor Koperasi melakukan verifikasi dan penelitian atas kebenaran </a:t>
            </a:r>
            <a:r>
              <a:rPr lang="id-ID" sz="2400" dirty="0"/>
              <a:t>data-data yang diajukan.</a:t>
            </a:r>
          </a:p>
        </p:txBody>
      </p:sp>
    </p:spTree>
    <p:extLst>
      <p:ext uri="{BB962C8B-B14F-4D97-AF65-F5344CB8AC3E}">
        <p14:creationId xmlns:p14="http://schemas.microsoft.com/office/powerpoint/2010/main" val="32118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552</Words>
  <Application>Microsoft Office PowerPoint</Application>
  <PresentationFormat>Custom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PROSEDUR DAN SYARAT PENDIRIAN KOPERASI</vt:lpstr>
      <vt:lpstr>I. BENTUK KOPERASI</vt:lpstr>
      <vt:lpstr>II. JENIS KOPERASI</vt:lpstr>
      <vt:lpstr>III. PEMBENTUKAN KOPERASI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ISI AD/ART</vt:lpstr>
      <vt:lpstr>PowerPoint Presentation</vt:lpstr>
      <vt:lpstr>VI. KEANGGOTAAN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2017-09-19T14:32:43Z</dcterms:created>
  <dcterms:modified xsi:type="dcterms:W3CDTF">2017-10-10T14:26:25Z</dcterms:modified>
</cp:coreProperties>
</file>